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90" r:id="rId3"/>
    <p:sldId id="276" r:id="rId4"/>
    <p:sldId id="273" r:id="rId5"/>
    <p:sldId id="291" r:id="rId6"/>
    <p:sldId id="293" r:id="rId7"/>
    <p:sldId id="275" r:id="rId8"/>
    <p:sldId id="262" r:id="rId9"/>
    <p:sldId id="292" r:id="rId10"/>
    <p:sldId id="264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-51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dirty="0" smtClean="0"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7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6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68097"/>
            <a:ext cx="12192000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700686" y="2269498"/>
            <a:ext cx="8199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Text Level Graph Networks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for Text Classification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DE2F1C98-2A15-41DE-9447-2030446CA614}"/>
              </a:ext>
            </a:extLst>
          </p:cNvPr>
          <p:cNvSpPr/>
          <p:nvPr/>
        </p:nvSpPr>
        <p:spPr>
          <a:xfrm>
            <a:off x="990266" y="4333680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Huang L, Ma D, Li S, et al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EMNLP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-2019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F7CA746-309B-0C48-AE11-59E55F13B66D}"/>
              </a:ext>
            </a:extLst>
          </p:cNvPr>
          <p:cNvSpPr txBox="1"/>
          <p:nvPr/>
        </p:nvSpPr>
        <p:spPr>
          <a:xfrm>
            <a:off x="7320310" y="5528218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>
                <a:solidFill>
                  <a:schemeClr val="tx1"/>
                </a:solidFill>
                <a:effectLst/>
              </a:rPr>
              <a:t>1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proposed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a new graph based text classification model, which uses text level graphs instead of a single graph for the whole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corpus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1"/>
                </a:solidFill>
                <a:effectLst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Experimental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results show that our model achieves</a:t>
            </a:r>
            <a:br>
              <a:rPr lang="en-US" altLang="zh-CN" b="0" dirty="0">
                <a:solidFill>
                  <a:schemeClr val="tx1"/>
                </a:solidFill>
                <a:effectLst/>
              </a:rPr>
            </a:br>
            <a:r>
              <a:rPr lang="en-US" altLang="zh-CN" b="0" dirty="0">
                <a:solidFill>
                  <a:schemeClr val="tx1"/>
                </a:solidFill>
                <a:effectLst/>
              </a:rPr>
              <a:t>state-of-the-art performance and has a significant</a:t>
            </a:r>
            <a:br>
              <a:rPr lang="en-US" altLang="zh-CN" b="0" dirty="0">
                <a:solidFill>
                  <a:schemeClr val="tx1"/>
                </a:solidFill>
                <a:effectLst/>
              </a:rPr>
            </a:br>
            <a:r>
              <a:rPr lang="en-US" altLang="zh-CN" b="0" dirty="0">
                <a:solidFill>
                  <a:schemeClr val="tx1"/>
                </a:solidFill>
                <a:effectLst/>
              </a:rPr>
              <a:t>advantage in memory consumption.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b="0" dirty="0" smtClean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/>
            </a:r>
            <a:br>
              <a:rPr lang="en-US" altLang="zh-CN" b="0" dirty="0">
                <a:solidFill>
                  <a:schemeClr val="tx1"/>
                </a:solidFill>
              </a:rPr>
            </a:b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797" y="20900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8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" y="97327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2A15CBC-FE3B-A246-89D3-7BFA0F91B940}"/>
              </a:ext>
            </a:extLst>
          </p:cNvPr>
          <p:cNvSpPr txBox="1"/>
          <p:nvPr/>
        </p:nvSpPr>
        <p:spPr>
          <a:xfrm>
            <a:off x="5400471" y="2574358"/>
            <a:ext cx="240803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B930A5AC-EE5E-A345-AE03-C20AEEA7B5C2}"/>
              </a:ext>
            </a:extLst>
          </p:cNvPr>
          <p:cNvSpPr txBox="1"/>
          <p:nvPr/>
        </p:nvSpPr>
        <p:spPr>
          <a:xfrm>
            <a:off x="5400471" y="3988369"/>
            <a:ext cx="31502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Conclusion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1">
            <a:extLst>
              <a:ext uri="{FF2B5EF4-FFF2-40B4-BE49-F238E27FC236}">
                <a16:creationId xmlns:a16="http://schemas.microsoft.com/office/drawing/2014/main" xmlns="" id="{5A501EAF-49F3-5942-9661-6EA1CA15E05E}"/>
              </a:ext>
            </a:extLst>
          </p:cNvPr>
          <p:cNvSpPr txBox="1"/>
          <p:nvPr/>
        </p:nvSpPr>
        <p:spPr>
          <a:xfrm>
            <a:off x="5400471" y="1918784"/>
            <a:ext cx="3657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en-US" altLang="zh-CN" sz="4000" dirty="0" smtClean="0"/>
              <a:t>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Motivation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22">
            <a:extLst>
              <a:ext uri="{FF2B5EF4-FFF2-40B4-BE49-F238E27FC236}">
                <a16:creationId xmlns:a16="http://schemas.microsoft.com/office/drawing/2014/main" xmlns="" id="{B930A5AC-EE5E-A345-AE03-C20AEEA7B5C2}"/>
              </a:ext>
            </a:extLst>
          </p:cNvPr>
          <p:cNvSpPr txBox="1"/>
          <p:nvPr/>
        </p:nvSpPr>
        <p:spPr>
          <a:xfrm>
            <a:off x="5400471" y="3280483"/>
            <a:ext cx="349166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Motivation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84" y="1394548"/>
            <a:ext cx="102774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1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Motivation</a:t>
            </a:r>
            <a:endParaRPr lang="en-US" altLang="zh-CN" sz="4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7" y="3251611"/>
            <a:ext cx="65532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08" y="3044784"/>
            <a:ext cx="36195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96" y="2309874"/>
            <a:ext cx="19907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96" y="2188399"/>
            <a:ext cx="54006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1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Motivation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Text GCN disadvantage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b="0" dirty="0" smtClean="0">
                <a:solidFill>
                  <a:schemeClr val="tx1"/>
                </a:solidFill>
                <a:effectLst/>
              </a:rPr>
              <a:t>  1. build graph consume large memory and its weight is</a:t>
            </a:r>
          </a:p>
          <a:p>
            <a:pPr marL="0" indent="0">
              <a:buNone/>
            </a:pPr>
            <a:r>
              <a:rPr lang="en-US" altLang="zh-CN" b="0" dirty="0">
                <a:solidFill>
                  <a:schemeClr val="tx1"/>
                </a:solidFill>
                <a:effectLst/>
              </a:rPr>
              <a:t>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    </a:t>
            </a:r>
            <a:r>
              <a:rPr lang="en-US" altLang="zh-CN" b="0" dirty="0" err="1" smtClean="0">
                <a:solidFill>
                  <a:schemeClr val="tx1"/>
                </a:solidFill>
                <a:effectLst/>
              </a:rPr>
              <a:t>fixed,limits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the expression ability of edges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br>
              <a:rPr lang="en-US" altLang="zh-CN" dirty="0">
                <a:solidFill>
                  <a:schemeClr val="tx1"/>
                </a:solidFill>
              </a:rPr>
            </a:b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2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. cannot conduct the online test</a:t>
            </a:r>
            <a:r>
              <a:rPr lang="en-US" altLang="zh-CN" dirty="0">
                <a:solidFill>
                  <a:schemeClr val="tx1"/>
                </a:solidFill>
              </a:rPr>
              <a:t/>
            </a:r>
            <a:br>
              <a:rPr lang="en-US" altLang="zh-CN" dirty="0">
                <a:solidFill>
                  <a:schemeClr val="tx1"/>
                </a:solidFill>
              </a:rPr>
            </a:br>
            <a:r>
              <a:rPr lang="en-US" altLang="zh-CN" dirty="0">
                <a:solidFill>
                  <a:schemeClr val="tx1"/>
                </a:solidFill>
              </a:rPr>
              <a:t/>
            </a:r>
            <a:br>
              <a:rPr lang="en-US" altLang="zh-CN" dirty="0">
                <a:solidFill>
                  <a:schemeClr val="tx1"/>
                </a:solidFill>
              </a:rPr>
            </a:b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83" y="1369373"/>
            <a:ext cx="58388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23" y="5239245"/>
            <a:ext cx="4392849" cy="190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6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135" y="156560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Build graph</a:t>
            </a:r>
            <a:endParaRPr lang="zh-CN" altLang="en-US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3" y="2035997"/>
            <a:ext cx="37909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751" y="3030271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Message Passing Mechanism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8" y="3769008"/>
            <a:ext cx="3457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203865" y="2035997"/>
                <a:ext cx="7988135" cy="707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Cambria Math"/>
                          </a:rPr>
                          <m:t>𝑹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Cambria Math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altLang="zh-CN" dirty="0" smtClean="0"/>
                  <a:t>  is </a:t>
                </a:r>
                <a:r>
                  <a:rPr lang="en-US" altLang="zh-CN" dirty="0"/>
                  <a:t>the messages that node </a:t>
                </a:r>
                <a:r>
                  <a:rPr lang="en-US" altLang="zh-CN" i="1" dirty="0"/>
                  <a:t>n </a:t>
                </a:r>
                <a:r>
                  <a:rPr lang="en-US" altLang="zh-CN" dirty="0"/>
                  <a:t>receives from </a:t>
                </a:r>
                <a:r>
                  <a:rPr lang="en-US" altLang="zh-CN" dirty="0" smtClean="0"/>
                  <a:t>its neighbors.</a:t>
                </a:r>
              </a:p>
              <a:p>
                <a:r>
                  <a:rPr lang="en-US" altLang="zh-CN" b="1" dirty="0"/>
                  <a:t>max</a:t>
                </a:r>
                <a:r>
                  <a:rPr lang="en-US" altLang="zh-CN" dirty="0"/>
                  <a:t> is a reduction function which combines the maximum values on </a:t>
                </a:r>
                <a:r>
                  <a:rPr lang="en-US" altLang="zh-CN" dirty="0" smtClean="0"/>
                  <a:t>each dimension </a:t>
                </a:r>
                <a:r>
                  <a:rPr lang="en-US" altLang="zh-CN" dirty="0"/>
                  <a:t>to form a new vector as an </a:t>
                </a:r>
                <a:r>
                  <a:rPr lang="en-US" altLang="zh-CN" dirty="0" smtClean="0"/>
                  <a:t>output.</a:t>
                </a:r>
              </a:p>
              <a:p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𝒑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 denotes </a:t>
                </a:r>
                <a:r>
                  <a:rPr lang="en-US" altLang="zh-CN" dirty="0"/>
                  <a:t>nodes that represent the nearest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CN" i="1" dirty="0" smtClean="0"/>
                  <a:t> </a:t>
                </a:r>
                <a:r>
                  <a:rPr lang="en-US" altLang="zh-CN" dirty="0"/>
                  <a:t>words of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i="1" dirty="0" smtClean="0"/>
                  <a:t> </a:t>
                </a:r>
                <a:r>
                  <a:rPr lang="en-US" altLang="zh-CN" dirty="0"/>
                  <a:t>in the original </a:t>
                </a:r>
                <a:r>
                  <a:rPr lang="en-US" altLang="zh-CN" dirty="0" smtClean="0"/>
                  <a:t>text.</a:t>
                </a:r>
              </a:p>
              <a:p>
                <a:endParaRPr lang="en-US" altLang="zh-CN" i="1" dirty="0" smtClean="0">
                  <a:latin typeface="Cambria Math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𝒂𝒏</m:t>
                        </m:r>
                      </m:sub>
                    </m:sSub>
                  </m:oMath>
                </a14:m>
                <a:r>
                  <a:rPr lang="en-US" altLang="zh-CN" dirty="0" smtClean="0"/>
                  <a:t> is the edge weight from node a to node n and it updated during training.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denotes </a:t>
                </a:r>
                <a:r>
                  <a:rPr lang="en-US" altLang="zh-CN" dirty="0"/>
                  <a:t>the former representation of node </a:t>
                </a:r>
                <a:r>
                  <a:rPr lang="en-US" altLang="zh-CN" i="1" dirty="0"/>
                  <a:t>n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.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b="1" i="1"/>
                          <m:t>η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𝑹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dirty="0"/>
                  <a:t> is a trainable variable for node </a:t>
                </a:r>
                <a:r>
                  <a:rPr lang="en-US" altLang="zh-CN" i="1" dirty="0"/>
                  <a:t>n </a:t>
                </a:r>
                <a:r>
                  <a:rPr lang="en-US" altLang="zh-CN" dirty="0"/>
                  <a:t>that indicates how much information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b="1" dirty="0" smtClean="0"/>
                  <a:t> </a:t>
                </a:r>
                <a:r>
                  <a:rPr lang="en-US" altLang="zh-CN" dirty="0"/>
                  <a:t>should be kept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.</a:t>
                </a:r>
              </a:p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/>
                  <a:t>denotes the </a:t>
                </a:r>
                <a:r>
                  <a:rPr lang="en-US" altLang="zh-CN" dirty="0" smtClean="0"/>
                  <a:t>updated representation </a:t>
                </a:r>
                <a:r>
                  <a:rPr lang="en-US" altLang="zh-CN" dirty="0"/>
                  <a:t>of node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n.</a:t>
                </a: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endParaRPr lang="en-US" altLang="zh-CN" dirty="0" smtClean="0"/>
              </a:p>
              <a:p>
                <a:pPr/>
                <a:endParaRPr lang="en-US" altLang="zh-CN" dirty="0" smtClean="0"/>
              </a:p>
              <a:p>
                <a:r>
                  <a:rPr lang="en-US" altLang="zh-CN" dirty="0" smtClean="0"/>
                  <a:t> </a:t>
                </a: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 </a:t>
                </a:r>
                <a:r>
                  <a:rPr lang="en-US" altLang="zh-CN" dirty="0"/>
                  <a:t/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865" y="2035997"/>
                <a:ext cx="7988135" cy="7079310"/>
              </a:xfrm>
              <a:prstGeom prst="rect">
                <a:avLst/>
              </a:prstGeom>
              <a:blipFill rotWithShape="1">
                <a:blip r:embed="rId5"/>
                <a:stretch>
                  <a:fillRect l="-687" t="-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3" y="5270852"/>
            <a:ext cx="3562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2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Experiments</a:t>
            </a:r>
            <a:endParaRPr lang="en-US" altLang="zh-CN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86" y="2262373"/>
            <a:ext cx="6276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1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Experiments</a:t>
            </a:r>
            <a:endParaRPr lang="en-US" altLang="zh-CN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8" y="1371539"/>
            <a:ext cx="51816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52" y="1188398"/>
            <a:ext cx="53435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52" y="3437907"/>
            <a:ext cx="52006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18331</TotalTime>
  <Words>265</Words>
  <Application>Microsoft Office PowerPoint</Application>
  <PresentationFormat>自定义</PresentationFormat>
  <Paragraphs>68</Paragraphs>
  <Slides>11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PowerPoint 演示文稿</vt:lpstr>
      <vt:lpstr>PowerPoint 演示文稿</vt:lpstr>
      <vt:lpstr>Motivation</vt:lpstr>
      <vt:lpstr>Motivation</vt:lpstr>
      <vt:lpstr>Motivation</vt:lpstr>
      <vt:lpstr>Approach</vt:lpstr>
      <vt:lpstr>Approach</vt:lpstr>
      <vt:lpstr>Experiments</vt:lpstr>
      <vt:lpstr>Experiments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935</cp:revision>
  <dcterms:created xsi:type="dcterms:W3CDTF">2017-04-22T07:59:29Z</dcterms:created>
  <dcterms:modified xsi:type="dcterms:W3CDTF">2020-03-23T12:58:07Z</dcterms:modified>
</cp:coreProperties>
</file>